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83" r:id="rId4"/>
    <p:sldId id="264" r:id="rId5"/>
    <p:sldId id="285" r:id="rId6"/>
    <p:sldId id="281" r:id="rId7"/>
    <p:sldId id="286" r:id="rId8"/>
    <p:sldId id="288" r:id="rId9"/>
    <p:sldId id="289" r:id="rId10"/>
    <p:sldId id="290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4C2B"/>
    <a:srgbClr val="B85C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0"/>
    <p:restoredTop sz="93870"/>
  </p:normalViewPr>
  <p:slideViewPr>
    <p:cSldViewPr snapToGrid="0" snapToObjects="1">
      <p:cViewPr>
        <p:scale>
          <a:sx n="86" d="100"/>
          <a:sy n="86" d="100"/>
        </p:scale>
        <p:origin x="104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70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86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05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72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30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04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94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10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51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0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33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4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11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38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15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6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8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55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11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616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11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AF042-F4E8-8749-8499-534AB622BCB8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26C63-F2D0-7B4A-BD6C-14BCD7BA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56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8" Type="http://schemas.openxmlformats.org/officeDocument/2006/relationships/image" Target="../media/image13.jp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Brine Stability at </a:t>
            </a:r>
            <a:r>
              <a:rPr lang="en-US" dirty="0" err="1" smtClean="0"/>
              <a:t>Reccuring</a:t>
            </a:r>
            <a:r>
              <a:rPr lang="en-US" dirty="0" smtClean="0"/>
              <a:t> Slope </a:t>
            </a:r>
            <a:r>
              <a:rPr lang="en-US" dirty="0" err="1" smtClean="0"/>
              <a:t>Lineae</a:t>
            </a:r>
            <a:r>
              <a:rPr lang="en-US" dirty="0" smtClean="0"/>
              <a:t> in Valles </a:t>
            </a:r>
            <a:r>
              <a:rPr lang="en-US" dirty="0" err="1" smtClean="0"/>
              <a:t>Marineris</a:t>
            </a:r>
            <a:r>
              <a:rPr lang="en-US" dirty="0" smtClean="0"/>
              <a:t>, Mars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Bradley Patterson and Dr. Phil Christensen</a:t>
            </a:r>
          </a:p>
          <a:p>
            <a:r>
              <a:rPr lang="en-US"/>
              <a:t>Arizona State University School of Earth and Space Exploration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3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would like to thank Dr. Christensen, Dr. </a:t>
            </a:r>
            <a:r>
              <a:rPr lang="en-US" dirty="0" err="1" smtClean="0"/>
              <a:t>Piqueux</a:t>
            </a:r>
            <a:r>
              <a:rPr lang="en-US" dirty="0" smtClean="0"/>
              <a:t>, and Dr. Ruff for their guidance on this project. I would also like to thank all those that contributed to discussions along the way.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12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Appearance of RSL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5440680" cy="4351338"/>
          </a:xfrm>
        </p:spPr>
        <p:txBody>
          <a:bodyPr/>
          <a:lstStyle/>
          <a:p>
            <a:r>
              <a:rPr lang="en-US" dirty="0" smtClean="0"/>
              <a:t>Narrow (.5-5m), dark (40% darker) </a:t>
            </a:r>
            <a:r>
              <a:rPr lang="en-US" dirty="0"/>
              <a:t>streaks that appear on </a:t>
            </a:r>
            <a:r>
              <a:rPr lang="en-US" dirty="0" smtClean="0"/>
              <a:t>steep (~30 degree) </a:t>
            </a:r>
            <a:r>
              <a:rPr lang="en-US" dirty="0"/>
              <a:t>Martian </a:t>
            </a:r>
            <a:r>
              <a:rPr lang="en-US" dirty="0" smtClean="0"/>
              <a:t>slopes</a:t>
            </a:r>
          </a:p>
          <a:p>
            <a:r>
              <a:rPr lang="en-US" dirty="0" smtClean="0"/>
              <a:t>Found on steep (~30 degree) slopes</a:t>
            </a:r>
            <a:endParaRPr lang="en-US" dirty="0"/>
          </a:p>
          <a:p>
            <a:r>
              <a:rPr lang="en-US" dirty="0"/>
              <a:t>They generally appear in warm seasons, lengthen and then fade in cooler </a:t>
            </a:r>
            <a:r>
              <a:rPr lang="en-US" dirty="0" smtClean="0"/>
              <a:t>seasons</a:t>
            </a:r>
            <a:endParaRPr lang="en-US" dirty="0"/>
          </a:p>
          <a:p>
            <a:r>
              <a:rPr lang="en-US" dirty="0"/>
              <a:t>Re-appear over multiple </a:t>
            </a:r>
            <a:r>
              <a:rPr lang="en-US" dirty="0" smtClean="0"/>
              <a:t>years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1825625"/>
            <a:ext cx="5271482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8880" y="6176963"/>
            <a:ext cx="487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NASA/JPL-Caltech/Univ. of Arizona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0151-22F3-9F4C-A0DD-32510D457F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5285"/>
            <a:ext cx="10515600" cy="699177"/>
          </a:xfrm>
        </p:spPr>
        <p:txBody>
          <a:bodyPr/>
          <a:lstStyle/>
          <a:p>
            <a:r>
              <a:rPr lang="en-US" dirty="0" smtClean="0"/>
              <a:t>Locations and seasonality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8909" y="5103674"/>
            <a:ext cx="5116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A) Map of all candidate and confirmed RSL over Mars Orbital Laser Altimeter colorized elevation map. B) Map of all candidate ad confirmed RSL over a Thermal Emission Spectrometer derived albedo map. (</a:t>
            </a:r>
            <a:r>
              <a:rPr lang="nb-NO" i="1" dirty="0"/>
              <a:t>D.E. </a:t>
            </a:r>
            <a:r>
              <a:rPr lang="nb-NO" i="1" dirty="0" err="1" smtClean="0"/>
              <a:t>Stillman</a:t>
            </a:r>
            <a:r>
              <a:rPr lang="nb-NO" i="1" dirty="0" smtClean="0"/>
              <a:t>, 2018)</a:t>
            </a:r>
            <a:endParaRPr lang="nb-NO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01090"/>
            <a:ext cx="6217920" cy="410715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703629"/>
            <a:ext cx="5486400" cy="5530525"/>
          </a:xfrm>
        </p:spPr>
      </p:pic>
      <p:sp>
        <p:nvSpPr>
          <p:cNvPr id="9" name="TextBox 8"/>
          <p:cNvSpPr txBox="1"/>
          <p:nvPr/>
        </p:nvSpPr>
        <p:spPr>
          <a:xfrm>
            <a:off x="6705600" y="6234154"/>
            <a:ext cx="5106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Seasonality of RSL across Mars (</a:t>
            </a:r>
            <a:r>
              <a:rPr lang="nb-NO" i="1" dirty="0"/>
              <a:t>D.E. </a:t>
            </a:r>
            <a:r>
              <a:rPr lang="nb-NO" i="1" dirty="0" err="1"/>
              <a:t>Stillman</a:t>
            </a:r>
            <a:r>
              <a:rPr lang="nb-NO" i="1" dirty="0"/>
              <a:t>, 2018)</a:t>
            </a:r>
            <a:endParaRPr lang="nb-NO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4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"/>
            <a:ext cx="10515600" cy="1071710"/>
          </a:xfrm>
        </p:spPr>
        <p:txBody>
          <a:bodyPr/>
          <a:lstStyle/>
          <a:p>
            <a:r>
              <a:rPr lang="en-US" dirty="0" smtClean="0"/>
              <a:t>Major formation theories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065971"/>
          <a:ext cx="1051560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917575">
                <a:tc>
                  <a:txBody>
                    <a:bodyPr/>
                    <a:lstStyle/>
                    <a:p>
                      <a:r>
                        <a:rPr lang="en-US" dirty="0" smtClean="0"/>
                        <a:t>Wet-Triggered</a:t>
                      </a:r>
                      <a:r>
                        <a:rPr lang="en-US" baseline="0" dirty="0" smtClean="0"/>
                        <a:t> Flows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Mass</a:t>
                      </a:r>
                      <a:r>
                        <a:rPr lang="sk-SK" dirty="0" smtClean="0"/>
                        <a:t>é et al.</a:t>
                      </a:r>
                      <a:r>
                        <a:rPr lang="sk-SK" baseline="0" dirty="0" smtClean="0"/>
                        <a:t>, 2016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sk-SK" baseline="0" dirty="0" err="1" smtClean="0"/>
                        <a:t>Raack</a:t>
                      </a:r>
                      <a:r>
                        <a:rPr lang="sk-SK" baseline="0" dirty="0" smtClean="0"/>
                        <a:t> et al., 2017</a:t>
                      </a:r>
                      <a:endParaRPr lang="en-US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sk-SK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Wet-Dominated</a:t>
                      </a:r>
                      <a:r>
                        <a:rPr lang="en-US" baseline="0" dirty="0" smtClean="0"/>
                        <a:t> Flows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dirty="0" err="1" smtClean="0"/>
                        <a:t>Stillman</a:t>
                      </a:r>
                      <a:r>
                        <a:rPr lang="en-US" baseline="0" dirty="0" smtClean="0"/>
                        <a:t> et al, 2016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baseline="0" dirty="0" smtClean="0"/>
                        <a:t>Grimm et al., 2014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Dry </a:t>
                      </a:r>
                      <a:r>
                        <a:rPr lang="en-US" dirty="0" smtClean="0"/>
                        <a:t>Granular Flows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Dundas et al., 2017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Schmidt et al., 2017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u="sng" dirty="0" smtClean="0"/>
                        <a:t>Supporting Details</a:t>
                      </a:r>
                      <a:endParaRPr lang="en-US" u="none" dirty="0" smtClean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u="none" dirty="0" smtClean="0"/>
                        <a:t>Explains seasonality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u="none" dirty="0" smtClean="0"/>
                        <a:t>Requires only small (plausible) amount of liquid water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u="none" dirty="0" smtClean="0"/>
                        <a:t>Water could be supplied to isolated peaks by deliquescence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u="none" dirty="0" smtClean="0"/>
                        <a:t>Explains RSL on slopes below angle of repose</a:t>
                      </a:r>
                      <a:endParaRPr lang="en-US" u="sng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u="sng" dirty="0" smtClean="0"/>
                        <a:t>Problems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u="none" dirty="0" smtClean="0"/>
                        <a:t>Unclear</a:t>
                      </a:r>
                      <a:r>
                        <a:rPr lang="en-US" u="none" baseline="0" dirty="0" smtClean="0"/>
                        <a:t> how fresh water would reach boiling temperature during the early spring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u="none" baseline="0" dirty="0" smtClean="0"/>
                        <a:t>Does not explain why RSL start from bedrock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u="none" baseline="0" dirty="0" smtClean="0"/>
                        <a:t>Does not explain short fading timescale of RSL</a:t>
                      </a:r>
                      <a:endParaRPr lang="en-US" u="non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 smtClean="0"/>
                        <a:t>Supporting Details</a:t>
                      </a:r>
                      <a:endParaRPr lang="en-US" u="none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Explains seasonality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Sub-surface aquifer source</a:t>
                      </a:r>
                      <a:r>
                        <a:rPr lang="en-US" baseline="0" dirty="0" smtClean="0"/>
                        <a:t> would explain bedrock origin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Explains lengthening rates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u="none" dirty="0" smtClean="0"/>
                        <a:t>Explains RSL on slopes below angle of repose</a:t>
                      </a:r>
                      <a:endParaRPr lang="en-US" dirty="0" smtClean="0"/>
                    </a:p>
                    <a:p>
                      <a:r>
                        <a:rPr lang="en-US" u="sng" dirty="0" smtClean="0"/>
                        <a:t>Problems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u="none" dirty="0" smtClean="0"/>
                        <a:t>Requires</a:t>
                      </a:r>
                      <a:r>
                        <a:rPr lang="en-US" u="none" baseline="0" dirty="0" smtClean="0"/>
                        <a:t> large quantity of liquid water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u="none" baseline="0" dirty="0" smtClean="0"/>
                        <a:t>Sub-surface aquifers thermally and hydrologically challenging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 smtClean="0"/>
                        <a:t>Supporting Details</a:t>
                      </a:r>
                      <a:endParaRPr lang="en-US" u="none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Requires</a:t>
                      </a:r>
                      <a:r>
                        <a:rPr lang="en-US" baseline="0" dirty="0" smtClean="0"/>
                        <a:t> little to no water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Explains bedrock origin of RSL (Schmidt et al., 2017)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Explains darkening process</a:t>
                      </a:r>
                      <a:endParaRPr lang="en-US" dirty="0" smtClean="0"/>
                    </a:p>
                    <a:p>
                      <a:r>
                        <a:rPr lang="en-US" u="sng" dirty="0" smtClean="0"/>
                        <a:t>Problems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u="none" dirty="0" smtClean="0"/>
                        <a:t>Does not explain short fading timescale of RSL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u="none" dirty="0" smtClean="0"/>
                        <a:t>Does not explain removal/resetting of transported</a:t>
                      </a:r>
                      <a:r>
                        <a:rPr lang="en-US" u="none" baseline="0" dirty="0" smtClean="0"/>
                        <a:t> material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u="none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u="sng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45976" y="41964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Adapted from </a:t>
            </a:r>
            <a:r>
              <a:rPr lang="en-US" dirty="0" err="1" smtClean="0"/>
              <a:t>Stillman</a:t>
            </a:r>
            <a:r>
              <a:rPr lang="en-US" dirty="0" smtClean="0"/>
              <a:t> ,2018, Dynamic Mars </a:t>
            </a:r>
            <a:r>
              <a:rPr lang="en-US" dirty="0" err="1" smtClean="0"/>
              <a:t>Stillman</a:t>
            </a:r>
            <a:r>
              <a:rPr lang="en-US" dirty="0" smtClean="0"/>
              <a:t>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0151-22F3-9F4C-A0DD-32510D457F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400" dirty="0" smtClean="0"/>
              <a:t>In JMARS, select </a:t>
            </a:r>
            <a:r>
              <a:rPr lang="en-US" sz="3400" dirty="0"/>
              <a:t>sites </a:t>
            </a:r>
            <a:r>
              <a:rPr lang="en-US" sz="3400" dirty="0" smtClean="0"/>
              <a:t>with </a:t>
            </a:r>
            <a:r>
              <a:rPr lang="en-US" sz="3400" dirty="0"/>
              <a:t>and without RSL in Valles </a:t>
            </a:r>
            <a:r>
              <a:rPr lang="en-US" sz="3400" dirty="0" err="1"/>
              <a:t>Marineris</a:t>
            </a:r>
            <a:r>
              <a:rPr lang="en-US" sz="3400" dirty="0"/>
              <a:t> for </a:t>
            </a:r>
            <a:r>
              <a:rPr lang="en-US" sz="3400" dirty="0" smtClean="0"/>
              <a:t>comparison </a:t>
            </a:r>
            <a:endParaRPr lang="en-US" sz="3400" dirty="0"/>
          </a:p>
          <a:p>
            <a:pPr marL="571500" indent="-571500">
              <a:buFont typeface="Arial" charset="0"/>
              <a:buChar char="•"/>
            </a:pPr>
            <a:r>
              <a:rPr lang="en-US" sz="3400" dirty="0"/>
              <a:t>At each site collect: </a:t>
            </a:r>
          </a:p>
          <a:p>
            <a:pPr marL="1028700" lvl="1" indent="-571500">
              <a:buFont typeface="Arial" charset="0"/>
              <a:buChar char="•"/>
            </a:pPr>
            <a:r>
              <a:rPr lang="en-US" sz="3400" dirty="0" smtClean="0"/>
              <a:t>Elevation (MOLA)</a:t>
            </a:r>
          </a:p>
          <a:p>
            <a:pPr marL="1028700" lvl="1" indent="-571500">
              <a:buFont typeface="Arial" charset="0"/>
              <a:buChar char="•"/>
            </a:pPr>
            <a:r>
              <a:rPr lang="en-US" sz="3400" dirty="0"/>
              <a:t>Slope </a:t>
            </a:r>
            <a:r>
              <a:rPr lang="en-US" sz="3400" dirty="0" smtClean="0"/>
              <a:t>gradient (MOLA)</a:t>
            </a:r>
            <a:endParaRPr lang="en-US" sz="3400" dirty="0"/>
          </a:p>
          <a:p>
            <a:pPr marL="1028700" lvl="1" indent="-571500">
              <a:buFont typeface="Arial" charset="0"/>
              <a:buChar char="•"/>
            </a:pPr>
            <a:r>
              <a:rPr lang="en-US" sz="3400" dirty="0"/>
              <a:t>Slope </a:t>
            </a:r>
            <a:r>
              <a:rPr lang="en-US" sz="3400" dirty="0" smtClean="0"/>
              <a:t>azimuth (MOLA)</a:t>
            </a:r>
          </a:p>
          <a:p>
            <a:pPr marL="1028700" lvl="1" indent="-571500">
              <a:buFont typeface="Arial" charset="0"/>
              <a:buChar char="•"/>
            </a:pPr>
            <a:r>
              <a:rPr lang="en-US" sz="3400" dirty="0"/>
              <a:t>Surface </a:t>
            </a:r>
            <a:r>
              <a:rPr lang="en-US" sz="3400" dirty="0" smtClean="0"/>
              <a:t>albedo (TES)</a:t>
            </a:r>
            <a:endParaRPr lang="en-US" sz="3400" dirty="0"/>
          </a:p>
          <a:p>
            <a:pPr marL="1028700" lvl="1" indent="-571500">
              <a:buFont typeface="Arial" charset="0"/>
              <a:buChar char="•"/>
            </a:pPr>
            <a:r>
              <a:rPr lang="en-US" sz="3400" dirty="0"/>
              <a:t>Surface </a:t>
            </a:r>
            <a:r>
              <a:rPr lang="en-US" sz="3400" dirty="0" smtClean="0"/>
              <a:t>temperature (THEMIS)</a:t>
            </a:r>
            <a:endParaRPr lang="en-US" sz="3400" dirty="0"/>
          </a:p>
          <a:p>
            <a:pPr marL="1028700" lvl="1" indent="-571500">
              <a:buFont typeface="Arial" charset="0"/>
              <a:buChar char="•"/>
            </a:pPr>
            <a:r>
              <a:rPr lang="en-US" sz="3400" dirty="0" smtClean="0"/>
              <a:t>Thermal inertia (THEMIS &amp; KRC Simulated One-Point Mode)</a:t>
            </a:r>
            <a:endParaRPr lang="en-US" sz="3400" dirty="0"/>
          </a:p>
          <a:p>
            <a:pPr marL="571500" indent="-571500">
              <a:buFont typeface="Arial" charset="0"/>
              <a:buChar char="•"/>
            </a:pPr>
            <a:r>
              <a:rPr lang="en-US" sz="3400" dirty="0" smtClean="0"/>
              <a:t>Run </a:t>
            </a:r>
            <a:r>
              <a:rPr lang="en-US" sz="3400" dirty="0"/>
              <a:t>KRC for each site </a:t>
            </a:r>
            <a:r>
              <a:rPr lang="en-US" sz="3400" dirty="0" smtClean="0"/>
              <a:t>and fit model to THEMIS BTR temperatures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400" dirty="0" smtClean="0"/>
              <a:t>Run families of curves varying the slope and slope azimuth</a:t>
            </a:r>
          </a:p>
          <a:p>
            <a:pPr marL="1028700" lvl="1" indent="-571500">
              <a:buFont typeface="Arial" charset="0"/>
              <a:buChar char="•"/>
            </a:pPr>
            <a:r>
              <a:rPr lang="en-US" sz="3000" dirty="0" smtClean="0"/>
              <a:t>Compare these results to the seasonality of RSL and stability of brines on the surface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6509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locations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690688"/>
            <a:ext cx="6400800" cy="3870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0" y="2924440"/>
            <a:ext cx="6400800" cy="39898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0151-22F3-9F4C-A0DD-32510D457F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5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6" y="3645791"/>
            <a:ext cx="533400" cy="82064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96945" y="2668790"/>
            <a:ext cx="1620521" cy="86723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Times RSL begin lengthening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6" y="2668789"/>
            <a:ext cx="482600" cy="86723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96944" y="3655390"/>
            <a:ext cx="1620521" cy="8110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Times RSL fade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14346" y="4570809"/>
            <a:ext cx="2103119" cy="22340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dirty="0" smtClean="0"/>
              <a:t>Freezing temperature of:</a:t>
            </a:r>
          </a:p>
          <a:p>
            <a:pPr algn="ctr"/>
            <a:r>
              <a:rPr lang="en-US" dirty="0" smtClean="0"/>
              <a:t>Water at 273 K</a:t>
            </a:r>
          </a:p>
          <a:p>
            <a:pPr algn="ctr"/>
            <a:r>
              <a:rPr lang="en-US" dirty="0" err="1" smtClean="0"/>
              <a:t>NaCl</a:t>
            </a:r>
            <a:r>
              <a:rPr lang="en-US" dirty="0" smtClean="0"/>
              <a:t> at 253 K</a:t>
            </a:r>
          </a:p>
          <a:p>
            <a:pPr algn="ctr"/>
            <a:r>
              <a:rPr lang="en-US" dirty="0" smtClean="0"/>
              <a:t>MgCl</a:t>
            </a:r>
            <a:r>
              <a:rPr lang="en-US" baseline="-25000" dirty="0" smtClean="0"/>
              <a:t>2</a:t>
            </a:r>
            <a:r>
              <a:rPr lang="en-US" dirty="0" smtClean="0"/>
              <a:t> at 239 K</a:t>
            </a:r>
          </a:p>
          <a:p>
            <a:pPr algn="ctr"/>
            <a:r>
              <a:rPr lang="en-US" dirty="0" smtClean="0"/>
              <a:t>Mg(SO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)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at 204 K</a:t>
            </a:r>
            <a:endParaRPr lang="en-US" dirty="0" smtClean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5" y="4744038"/>
            <a:ext cx="622300" cy="254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977231" y="854090"/>
            <a:ext cx="1225244" cy="16792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dirty="0" smtClean="0"/>
              <a:t>0 </a:t>
            </a:r>
            <a:r>
              <a:rPr lang="en-US" dirty="0" err="1" smtClean="0"/>
              <a:t>deg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30 </a:t>
            </a:r>
            <a:r>
              <a:rPr lang="en-US" dirty="0" err="1" smtClean="0"/>
              <a:t>deg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60 </a:t>
            </a:r>
            <a:r>
              <a:rPr lang="en-US" dirty="0" err="1" smtClean="0"/>
              <a:t>deg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90 </a:t>
            </a:r>
            <a:r>
              <a:rPr lang="en-US" dirty="0" err="1" smtClean="0"/>
              <a:t>deg</a:t>
            </a:r>
            <a:endParaRPr lang="en-US" dirty="0"/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605743"/>
              </p:ext>
            </p:extLst>
          </p:nvPr>
        </p:nvGraphicFramePr>
        <p:xfrm>
          <a:off x="2430811" y="50844"/>
          <a:ext cx="9692640" cy="6807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6320"/>
                <a:gridCol w="4846320"/>
              </a:tblGrid>
              <a:tr h="60730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Site 2 </a:t>
                      </a:r>
                      <a:r>
                        <a:rPr lang="en-US" sz="2800" dirty="0" smtClean="0"/>
                        <a:t>5</a:t>
                      </a:r>
                      <a:r>
                        <a:rPr lang="en-US" sz="2800" baseline="0" dirty="0" smtClean="0"/>
                        <a:t> cm depth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Site 4 </a:t>
                      </a:r>
                      <a:r>
                        <a:rPr lang="en-US" sz="2800" dirty="0" smtClean="0"/>
                        <a:t>5</a:t>
                      </a:r>
                      <a:r>
                        <a:rPr lang="en-US" sz="2800" baseline="0" dirty="0" smtClean="0"/>
                        <a:t> cm depth</a:t>
                      </a:r>
                      <a:endParaRPr lang="en-US" sz="2800" dirty="0"/>
                    </a:p>
                  </a:txBody>
                  <a:tcPr/>
                </a:tc>
              </a:tr>
              <a:tr h="61998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0151-22F3-9F4C-A0DD-32510D457F6F}" type="slidenum">
              <a:rPr lang="en-US" smtClean="0"/>
              <a:t>7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6" y="3223260"/>
            <a:ext cx="4846320" cy="3634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693" y="3223260"/>
            <a:ext cx="4846320" cy="3634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10" y="672059"/>
            <a:ext cx="4846320" cy="36347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006" y="696302"/>
            <a:ext cx="4846320" cy="36347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80"/>
          <a:stretch/>
        </p:blipFill>
        <p:spPr>
          <a:xfrm>
            <a:off x="114346" y="854090"/>
            <a:ext cx="866606" cy="16792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4346" y="50844"/>
            <a:ext cx="2088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Results: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93008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graphicFrame>
        <p:nvGraphicFramePr>
          <p:cNvPr id="4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09773"/>
              </p:ext>
            </p:extLst>
          </p:nvPr>
        </p:nvGraphicFramePr>
        <p:xfrm>
          <a:off x="838200" y="1532122"/>
          <a:ext cx="105156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502418">
                <a:tc>
                  <a:txBody>
                    <a:bodyPr/>
                    <a:lstStyle/>
                    <a:p>
                      <a:r>
                        <a:rPr lang="en-US" dirty="0" smtClean="0"/>
                        <a:t>Wet-Triggered</a:t>
                      </a:r>
                      <a:r>
                        <a:rPr lang="en-US" baseline="0" dirty="0" smtClean="0"/>
                        <a:t> Flows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sk-SK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Wet-Dominated</a:t>
                      </a:r>
                      <a:r>
                        <a:rPr lang="en-US" baseline="0" dirty="0" smtClean="0"/>
                        <a:t> Flows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Dry </a:t>
                      </a:r>
                      <a:r>
                        <a:rPr lang="en-US" dirty="0" smtClean="0"/>
                        <a:t>Granular Flows</a:t>
                      </a:r>
                    </a:p>
                  </a:txBody>
                  <a:tcPr/>
                </a:tc>
              </a:tr>
              <a:tr h="70422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u="none" dirty="0" smtClean="0"/>
                        <a:t>Deliquescence</a:t>
                      </a:r>
                      <a:r>
                        <a:rPr lang="en-US" u="none" baseline="0" dirty="0" smtClean="0"/>
                        <a:t> would be connected to the rocky outcroppings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u="none" baseline="0" dirty="0" smtClean="0"/>
                        <a:t>Hydrated salts could be detected</a:t>
                      </a:r>
                      <a:endParaRPr lang="en-US" u="non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u="none" baseline="0" dirty="0" smtClean="0"/>
                        <a:t>Aquifer must be liquid at depth</a:t>
                      </a:r>
                      <a:endParaRPr lang="en-US" u="none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u="none" dirty="0" smtClean="0"/>
                        <a:t>Flows</a:t>
                      </a:r>
                      <a:r>
                        <a:rPr lang="en-US" u="none" baseline="0" dirty="0" smtClean="0"/>
                        <a:t> would likely be extremely briny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 u="none" baseline="0" dirty="0" smtClean="0"/>
                        <a:t>44 </a:t>
                      </a:r>
                      <a:r>
                        <a:rPr lang="en-US" u="none" baseline="0" dirty="0" err="1" smtClean="0"/>
                        <a:t>wt</a:t>
                      </a:r>
                      <a:r>
                        <a:rPr lang="en-US" u="none" baseline="0" dirty="0" smtClean="0"/>
                        <a:t>% Mg(SO</a:t>
                      </a:r>
                      <a:r>
                        <a:rPr lang="en-US" u="none" baseline="-25000" dirty="0" smtClean="0"/>
                        <a:t>4</a:t>
                      </a:r>
                      <a:r>
                        <a:rPr lang="en-US" u="none" baseline="0" dirty="0" smtClean="0"/>
                        <a:t>)</a:t>
                      </a:r>
                      <a:r>
                        <a:rPr lang="en-US" u="none" baseline="-25000" dirty="0" smtClean="0"/>
                        <a:t>2</a:t>
                      </a:r>
                      <a:endParaRPr lang="en-US" u="none" baseline="0" dirty="0" smtClean="0"/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u="none" baseline="0" dirty="0" smtClean="0"/>
                        <a:t>Salt cemented crusts should be observed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 u="none" baseline="0" dirty="0" smtClean="0"/>
                        <a:t>Salt cemented crusts have not been observed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u="none" dirty="0" smtClean="0"/>
                        <a:t>Related</a:t>
                      </a:r>
                      <a:r>
                        <a:rPr lang="en-US" u="none" baseline="0" dirty="0" smtClean="0"/>
                        <a:t> to heating of rocky outcroppings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 u="none" dirty="0" smtClean="0"/>
                        <a:t>Possibly Knudsen pump or thermal stresses loosening material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0151-22F3-9F4C-A0DD-32510D457F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</a:t>
            </a:r>
            <a:r>
              <a:rPr lang="en-US" dirty="0" smtClean="0"/>
              <a:t>points</a:t>
            </a:r>
          </a:p>
          <a:p>
            <a:pPr lvl="1"/>
            <a:r>
              <a:rPr lang="en-US" dirty="0" smtClean="0"/>
              <a:t>RSL </a:t>
            </a:r>
            <a:r>
              <a:rPr lang="en-US" dirty="0" smtClean="0"/>
              <a:t>activity corresponds </a:t>
            </a:r>
            <a:r>
              <a:rPr lang="en-US" dirty="0" smtClean="0"/>
              <a:t>temperature increase on steep (&gt; 60 degree) slopes or the </a:t>
            </a:r>
            <a:r>
              <a:rPr lang="en-US" dirty="0" smtClean="0"/>
              <a:t>face of rocky outcroppings</a:t>
            </a:r>
          </a:p>
          <a:p>
            <a:pPr lvl="1"/>
            <a:r>
              <a:rPr lang="en-US" dirty="0" smtClean="0"/>
              <a:t>Temperatures curves show that brines would need to provide substantial freezing point depression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0151-22F3-9F4C-A0DD-32510D457F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6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A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7568</TotalTime>
  <Words>610</Words>
  <Application>Microsoft Macintosh PowerPoint</Application>
  <PresentationFormat>Widescreen</PresentationFormat>
  <Paragraphs>99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Calibri Light</vt:lpstr>
      <vt:lpstr>Cambria</vt:lpstr>
      <vt:lpstr>Arial</vt:lpstr>
      <vt:lpstr>1_Office Theme</vt:lpstr>
      <vt:lpstr>AIA</vt:lpstr>
      <vt:lpstr>Brine Stability at Reccuring Slope Lineae in Valles Marineris, Mars </vt:lpstr>
      <vt:lpstr>Appearance of RSL</vt:lpstr>
      <vt:lpstr>Locations and seasonality</vt:lpstr>
      <vt:lpstr>Major formation theories</vt:lpstr>
      <vt:lpstr>Methods</vt:lpstr>
      <vt:lpstr>Site locations</vt:lpstr>
      <vt:lpstr>PowerPoint Presentation</vt:lpstr>
      <vt:lpstr>Implications</vt:lpstr>
      <vt:lpstr>Conclusions</vt:lpstr>
      <vt:lpstr>Acknowledgments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on Mars? Geologic Context of Recurring Slope Lineae </dc:title>
  <dc:creator>Bradley Patterson (Student)</dc:creator>
  <cp:lastModifiedBy>Bradley Patterson (Student)</cp:lastModifiedBy>
  <cp:revision>99</cp:revision>
  <dcterms:created xsi:type="dcterms:W3CDTF">2018-03-28T00:41:07Z</dcterms:created>
  <dcterms:modified xsi:type="dcterms:W3CDTF">2019-04-08T05:07:38Z</dcterms:modified>
</cp:coreProperties>
</file>